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73" r:id="rId12"/>
    <p:sldId id="274" r:id="rId13"/>
    <p:sldId id="275" r:id="rId14"/>
    <p:sldId id="265" r:id="rId15"/>
    <p:sldId id="266" r:id="rId16"/>
    <p:sldId id="277" r:id="rId17"/>
    <p:sldId id="267" r:id="rId18"/>
    <p:sldId id="268" r:id="rId19"/>
    <p:sldId id="276" r:id="rId20"/>
    <p:sldId id="278" r:id="rId21"/>
    <p:sldId id="270" r:id="rId22"/>
    <p:sldId id="269" r:id="rId23"/>
    <p:sldId id="271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>
        <p:scale>
          <a:sx n="100" d="100"/>
          <a:sy n="100" d="100"/>
        </p:scale>
        <p:origin x="-300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8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5FAA47D-311A-48D6-B58A-E32DD6E5D8BA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E5423A2-18D3-436B-9FDE-B499FBA37F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138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FD343BF5-9B71-4508-A9BB-736D1BADBE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March 2012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hf hdr="0"/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2209800"/>
            <a:ext cx="6629400" cy="1219201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sz="10000" dirty="0">
                <a:solidFill>
                  <a:schemeClr val="accent4">
                    <a:lumMod val="75000"/>
                  </a:schemeClr>
                </a:solidFill>
                <a:latin typeface="Aparajita" pitchFamily="34" charset="0"/>
                <a:cs typeface="Aparajita" pitchFamily="34" charset="0"/>
              </a:rPr>
              <a:t>Chemistry</a:t>
            </a:r>
            <a:r>
              <a:rPr lang="en-US" sz="10000" dirty="0">
                <a:latin typeface="Aparajita" pitchFamily="34" charset="0"/>
                <a:cs typeface="Aparajita" pitchFamily="34" charset="0"/>
              </a:rPr>
              <a:t> </a:t>
            </a:r>
            <a:r>
              <a:rPr lang="en-US" sz="10000" dirty="0">
                <a:solidFill>
                  <a:schemeClr val="accent4">
                    <a:lumMod val="75000"/>
                  </a:schemeClr>
                </a:solidFill>
                <a:latin typeface="Aparajita" pitchFamily="34" charset="0"/>
                <a:cs typeface="Aparajita" pitchFamily="34" charset="0"/>
              </a:rPr>
              <a:t>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solidFill>
                  <a:schemeClr val="tx1"/>
                </a:solidFill>
              </a:rPr>
              <a:t>Acids, Bases &amp; </a:t>
            </a:r>
            <a:r>
              <a:rPr lang="en-US" sz="4800" dirty="0" smtClean="0">
                <a:solidFill>
                  <a:schemeClr val="tx1"/>
                </a:solidFill>
              </a:rPr>
              <a:t>Salts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460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en-US" sz="3200" b="1" dirty="0" smtClean="0">
                <a:ln w="12700">
                  <a:solidFill>
                    <a:schemeClr val="tx2"/>
                  </a:solidFill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Strong inorganic acids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endParaRPr kumimoji="0" 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endParaRPr kumimoji="0" 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3" name="Group 51"/>
          <p:cNvGraphicFramePr>
            <a:graphicFrameLocks noGrp="1"/>
          </p:cNvGraphicFramePr>
          <p:nvPr/>
        </p:nvGraphicFramePr>
        <p:xfrm>
          <a:off x="304800" y="1530350"/>
          <a:ext cx="8534400" cy="4923249"/>
        </p:xfrm>
        <a:graphic>
          <a:graphicData uri="http://schemas.openxmlformats.org/drawingml/2006/table">
            <a:tbl>
              <a:tblPr/>
              <a:tblGrid>
                <a:gridCol w="2133600"/>
                <a:gridCol w="1600200"/>
                <a:gridCol w="4800600"/>
              </a:tblGrid>
              <a:tr h="9861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Acid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Formula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What it is used for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15258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hydrochloric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HCl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notype Sorts" charset="2"/>
                          <a:cs typeface="Tahoma" pitchFamily="34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the major component of gastric acid and of wide industrial use.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61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Nitric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HNO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is used in the manufacture of explosives as well as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fertilizers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55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Sulfuric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notype Sorts" charset="2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uses include ore processing, fertilizer manufacturing, oil refining, wastewater processing, and chemical synthesis; used in car batteries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85800" y="2286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 w="12700">
                  <a:solidFill>
                    <a:schemeClr val="tx2"/>
                  </a:solidFill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Medium to weak inorganic acids</a:t>
            </a:r>
          </a:p>
        </p:txBody>
      </p:sp>
      <p:graphicFrame>
        <p:nvGraphicFramePr>
          <p:cNvPr id="11" name="Group 68"/>
          <p:cNvGraphicFramePr>
            <a:graphicFrameLocks/>
          </p:cNvGraphicFramePr>
          <p:nvPr/>
        </p:nvGraphicFramePr>
        <p:xfrm>
          <a:off x="685800" y="1981200"/>
          <a:ext cx="7772400" cy="4539615"/>
        </p:xfrm>
        <a:graphic>
          <a:graphicData uri="http://schemas.openxmlformats.org/drawingml/2006/table">
            <a:tbl>
              <a:tblPr/>
              <a:tblGrid>
                <a:gridCol w="1981200"/>
                <a:gridCol w="1295400"/>
                <a:gridCol w="4495800"/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Acid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formula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What it is used for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Boric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BO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used as antiseptic,insecticide, and to make other chemical compounds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Carbonic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plays a very important role in mammalian blood. Also in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soda.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hydrofluoric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Used to make numerous pharmaceuticals, diverse polymers (e.g. Teflon) ; able to dissolve glass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Phosphoric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PO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may be to clean rusted iron or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steel surfaces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457200"/>
            <a:ext cx="7467600" cy="4419600"/>
          </a:xfrm>
        </p:spPr>
        <p:txBody>
          <a:bodyPr/>
          <a:lstStyle/>
          <a:p>
            <a:pPr lvl="0">
              <a:buNone/>
            </a:pPr>
            <a:r>
              <a:rPr lang="en-US" b="1" dirty="0" smtClean="0">
                <a:ln w="12700">
                  <a:solidFill>
                    <a:schemeClr val="tx2"/>
                  </a:solidFill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Weak organic acids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27"/>
          <p:cNvSpPr txBox="1">
            <a:spLocks noChangeArrowheads="1"/>
          </p:cNvSpPr>
          <p:nvPr/>
        </p:nvSpPr>
        <p:spPr>
          <a:xfrm>
            <a:off x="685800" y="1524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 w="12700">
                <a:solidFill>
                  <a:schemeClr val="tx2"/>
                </a:solidFill>
              </a:ln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Group 57"/>
          <p:cNvGraphicFramePr>
            <a:graphicFrameLocks/>
          </p:cNvGraphicFramePr>
          <p:nvPr/>
        </p:nvGraphicFramePr>
        <p:xfrm>
          <a:off x="304800" y="1161288"/>
          <a:ext cx="8305800" cy="5696712"/>
        </p:xfrm>
        <a:graphic>
          <a:graphicData uri="http://schemas.openxmlformats.org/drawingml/2006/table">
            <a:tbl>
              <a:tblPr/>
              <a:tblGrid>
                <a:gridCol w="1600200"/>
                <a:gridCol w="1524000"/>
                <a:gridCol w="5181600"/>
              </a:tblGrid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Acid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formula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What its used for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Acetic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table vinegar ( 4 to 8 percent by volume or about 5% by volume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Benzoic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are used as a food preservative 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and is an important for the synthesis of many other organic substances.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Butyric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found in rancid butter,parmesan cheese, and vomit. has an unpleasant odor and acrid taste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Citric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found in citrus fruits 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is a natural preservative 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is also used to add an acidic (sour) taste to foods and soft drinks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85800" y="2286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 w="12700">
                  <a:solidFill>
                    <a:schemeClr val="tx2"/>
                  </a:solidFill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Weak Organic Acids</a:t>
            </a:r>
          </a:p>
        </p:txBody>
      </p:sp>
      <p:graphicFrame>
        <p:nvGraphicFramePr>
          <p:cNvPr id="8" name="Group 37"/>
          <p:cNvGraphicFramePr>
            <a:graphicFrameLocks/>
          </p:cNvGraphicFramePr>
          <p:nvPr/>
        </p:nvGraphicFramePr>
        <p:xfrm>
          <a:off x="685800" y="1676400"/>
          <a:ext cx="7772400" cy="3543300"/>
        </p:xfrm>
        <a:graphic>
          <a:graphicData uri="http://schemas.openxmlformats.org/drawingml/2006/table">
            <a:tbl>
              <a:tblPr/>
              <a:tblGrid>
                <a:gridCol w="1600200"/>
                <a:gridCol w="1676400"/>
                <a:gridCol w="44958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Acid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Formula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What it is used for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Formic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occurs naturally, most famously in the venom of bee and ant stings.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Lactic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is primarily found in sour milk products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malic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 many sour or tart foods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Found in apples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Acid </a:t>
            </a:r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</a:rPr>
              <a:t>Anhydrides</a:t>
            </a:r>
            <a:endParaRPr lang="en-US" sz="6000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dirty="0" smtClean="0"/>
                  <a:t>The word anhydride means with out water</a:t>
                </a:r>
              </a:p>
              <a:p>
                <a:pPr>
                  <a:lnSpc>
                    <a:spcPct val="90000"/>
                  </a:lnSpc>
                </a:pPr>
                <a:endParaRPr lang="en-US" sz="2400" dirty="0"/>
              </a:p>
              <a:p>
                <a:pPr>
                  <a:lnSpc>
                    <a:spcPct val="90000"/>
                  </a:lnSpc>
                </a:pPr>
                <a:r>
                  <a:rPr lang="en-US" dirty="0"/>
                  <a:t>Acid anhydrides are</a:t>
                </a:r>
                <a:r>
                  <a:rPr lang="en-US" dirty="0" smtClean="0"/>
                  <a:t>:</a:t>
                </a:r>
              </a:p>
              <a:p>
                <a:pPr>
                  <a:lnSpc>
                    <a:spcPct val="90000"/>
                  </a:lnSpc>
                </a:pPr>
                <a:endParaRPr lang="en-US" dirty="0"/>
              </a:p>
              <a:p>
                <a:pPr marL="457200" lvl="1" indent="0">
                  <a:lnSpc>
                    <a:spcPct val="90000"/>
                  </a:lnSpc>
                  <a:buNone/>
                </a:pPr>
                <a:r>
                  <a:rPr lang="en-US" sz="2400" dirty="0" smtClean="0"/>
                  <a:t>Nonmetal </a:t>
                </a:r>
                <a:r>
                  <a:rPr lang="en-US" sz="2400" dirty="0"/>
                  <a:t>oxides that form acids when they react with water</a:t>
                </a:r>
              </a:p>
              <a:p>
                <a:pPr marL="914400" lvl="2" indent="0">
                  <a:lnSpc>
                    <a:spcPct val="90000"/>
                  </a:lnSpc>
                  <a:buNone/>
                </a:pPr>
                <a:r>
                  <a:rPr lang="en-US" sz="2400" dirty="0"/>
                  <a:t>Ex: </a:t>
                </a:r>
                <a:r>
                  <a:rPr lang="en-US" sz="2400" dirty="0" smtClean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400">
                            <a:latin typeface="Tahoma" pitchFamily="34" charset="0"/>
                            <a:ea typeface="Tahoma" pitchFamily="34" charset="0"/>
                            <a:cs typeface="Tahoma" pitchFamily="34" charset="0"/>
                          </a:rPr>
                          <m:t>CO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2400">
                            <a:latin typeface="Tahoma" pitchFamily="34" charset="0"/>
                            <a:ea typeface="Tahoma" pitchFamily="34" charset="0"/>
                            <a:cs typeface="Tahoma" pitchFamily="34" charset="0"/>
                          </a:rPr>
                          <m:t>2</m:t>
                        </m:r>
                      </m:sub>
                    </m:sSub>
                    <m:r>
                      <a:rPr lang="en-US" sz="240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400">
                            <a:latin typeface="Tahoma" pitchFamily="34" charset="0"/>
                            <a:ea typeface="Tahoma" pitchFamily="34" charset="0"/>
                            <a:cs typeface="Tahoma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400">
                            <a:latin typeface="Tahoma" pitchFamily="34" charset="0"/>
                            <a:ea typeface="Tahoma" pitchFamily="34" charset="0"/>
                            <a:cs typeface="Tahoma" pitchFamily="34" charset="0"/>
                          </a:rPr>
                          <m:t>H</m:t>
                        </m:r>
                      </m:e>
                      <m:sub>
                        <m:r>
                          <a:rPr lang="en-US" sz="2400" i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lang="en-US" sz="2400"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m:t>O</m:t>
                    </m:r>
                    <m:r>
                      <m:rPr>
                        <m:nor/>
                      </m:rPr>
                      <a:rPr lang="en-US" sz="2400" b="0" i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m:t> </m:t>
                    </m:r>
                    <m:groupChr>
                      <m:groupChrPr>
                        <m:chr m:val="→"/>
                        <m:pos m:val="top"/>
                        <m:ctrlPr>
                          <a:rPr lang="en-US" sz="2400" i="1">
                            <a:latin typeface="Cambria Math"/>
                          </a:rPr>
                        </m:ctrlPr>
                      </m:groupChrPr>
                      <m:e>
                        <m:r>
                          <m:rPr>
                            <m:brk m:alnAt="1"/>
                          </m:rPr>
                          <a:rPr lang="en-US" sz="2400" b="0" i="0" smtClean="0">
                            <a:latin typeface="Cambria Math"/>
                          </a:rPr>
                          <m:t> </m:t>
                        </m:r>
                      </m:e>
                    </m:groupChr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400" b="0" i="0" smtClean="0"/>
                          <m:t>  </m:t>
                        </m:r>
                        <m:r>
                          <m:rPr>
                            <m:nor/>
                          </m:rPr>
                          <a:rPr lang="en-US" sz="2400">
                            <a:latin typeface="Tahoma" pitchFamily="34" charset="0"/>
                            <a:ea typeface="Tahoma" pitchFamily="34" charset="0"/>
                            <a:cs typeface="Tahoma" pitchFamily="34" charset="0"/>
                          </a:rPr>
                          <m:t>H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2400">
                            <a:latin typeface="Tahoma" pitchFamily="34" charset="0"/>
                            <a:ea typeface="Tahoma" pitchFamily="34" charset="0"/>
                            <a:cs typeface="Tahoma" pitchFamily="34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400">
                            <a:latin typeface="Tahoma" pitchFamily="34" charset="0"/>
                            <a:ea typeface="Tahoma" pitchFamily="34" charset="0"/>
                            <a:cs typeface="Tahoma" pitchFamily="34" charset="0"/>
                          </a:rPr>
                          <m:t>CO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2400">
                            <a:latin typeface="Tahoma" pitchFamily="34" charset="0"/>
                            <a:ea typeface="Tahoma" pitchFamily="34" charset="0"/>
                            <a:cs typeface="Tahoma" pitchFamily="34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2400" dirty="0" smtClean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  <a:p>
                <a:pPr marL="914400" lvl="2" indent="0">
                  <a:lnSpc>
                    <a:spcPct val="90000"/>
                  </a:lnSpc>
                  <a:buNone/>
                </a:pPr>
                <a:endParaRPr lang="en-US" sz="24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1388" t="-2207" r="-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472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Acid </a:t>
            </a:r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</a:rPr>
              <a:t>Decomposition</a:t>
            </a:r>
            <a:endParaRPr lang="en-US" sz="60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914400" lvl="2" indent="0">
                  <a:lnSpc>
                    <a:spcPct val="90000"/>
                  </a:lnSpc>
                  <a:buNone/>
                </a:pPr>
                <a:endParaRPr lang="en-US" sz="2400" dirty="0" smtClean="0"/>
              </a:p>
              <a:p>
                <a:pPr marL="914400" lvl="2" indent="0">
                  <a:lnSpc>
                    <a:spcPct val="90000"/>
                  </a:lnSpc>
                  <a:buNone/>
                </a:pPr>
                <a:r>
                  <a:rPr lang="en-US" sz="2400" dirty="0" smtClean="0"/>
                  <a:t>the </a:t>
                </a:r>
                <a:r>
                  <a:rPr lang="en-US" sz="2400" dirty="0"/>
                  <a:t>acid </a:t>
                </a:r>
                <a:r>
                  <a:rPr lang="en-US" sz="2400" dirty="0" smtClean="0"/>
                  <a:t>breaks </a:t>
                </a:r>
                <a:r>
                  <a:rPr lang="en-US" sz="2400" dirty="0"/>
                  <a:t>down into the oxide of </a:t>
                </a:r>
                <a:r>
                  <a:rPr lang="en-US" sz="2400" dirty="0" smtClean="0"/>
                  <a:t>the </a:t>
                </a:r>
                <a:r>
                  <a:rPr lang="en-US" sz="2400" dirty="0"/>
                  <a:t>nonmetal </a:t>
                </a:r>
                <a:r>
                  <a:rPr lang="en-US" sz="2400" dirty="0" smtClean="0"/>
                  <a:t>plus </a:t>
                </a:r>
                <a:r>
                  <a:rPr lang="en-US" sz="2400" dirty="0"/>
                  <a:t>water. </a:t>
                </a:r>
              </a:p>
              <a:p>
                <a:pPr marL="914400" lvl="2" indent="0">
                  <a:lnSpc>
                    <a:spcPct val="90000"/>
                  </a:lnSpc>
                  <a:buNone/>
                </a:pPr>
                <a:endParaRPr lang="en-US" sz="2400" dirty="0" smtClean="0"/>
              </a:p>
              <a:p>
                <a:pPr marL="914400" lvl="2" indent="0">
                  <a:lnSpc>
                    <a:spcPct val="90000"/>
                  </a:lnSpc>
                  <a:buNone/>
                </a:pPr>
                <a:r>
                  <a:rPr lang="en-US" sz="2400" dirty="0" smtClean="0"/>
                  <a:t>Ex</a:t>
                </a:r>
                <a:r>
                  <a:rPr lang="en-US" sz="2400" dirty="0"/>
                  <a:t>: </a:t>
                </a:r>
                <a:endParaRPr lang="en-US" sz="2400" dirty="0" smtClean="0"/>
              </a:p>
              <a:p>
                <a:pPr marL="914400" lvl="2" indent="0">
                  <a:lnSpc>
                    <a:spcPct val="90000"/>
                  </a:lnSpc>
                  <a:buNone/>
                </a:pPr>
                <a:r>
                  <a:rPr lang="en-US" sz="2400" dirty="0"/>
                  <a:t>	</a:t>
                </a:r>
                <a:r>
                  <a:rPr lang="en-US" sz="2400" dirty="0" smtClean="0"/>
                  <a:t> </a:t>
                </a:r>
                <a:r>
                  <a:rPr lang="en-US" sz="2400" dirty="0"/>
                  <a:t>H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SO</a:t>
                </a:r>
                <a:r>
                  <a:rPr lang="en-US" sz="2400" baseline="-25000" dirty="0"/>
                  <a:t>3</a:t>
                </a:r>
                <a:r>
                  <a:rPr lang="en-US" sz="2400" dirty="0"/>
                  <a:t> 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pos m:val="top"/>
                        <m:ctrlPr>
                          <a:rPr lang="en-US" sz="2400" i="1">
                            <a:latin typeface="Cambria Math"/>
                          </a:rPr>
                        </m:ctrlPr>
                      </m:groupChrPr>
                      <m:e/>
                    </m:groupChr>
                  </m:oMath>
                </a14:m>
                <a:r>
                  <a:rPr lang="en-US" sz="2400" dirty="0"/>
                  <a:t> H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O </a:t>
                </a:r>
                <a:r>
                  <a:rPr lang="en-US" sz="2400" dirty="0" smtClean="0"/>
                  <a:t>+  SO</a:t>
                </a:r>
                <a:r>
                  <a:rPr lang="en-US" sz="2400" baseline="-25000" dirty="0" smtClean="0"/>
                  <a:t>3</a:t>
                </a:r>
              </a:p>
              <a:p>
                <a:pPr marL="914400" lvl="2" indent="0">
                  <a:lnSpc>
                    <a:spcPct val="90000"/>
                  </a:lnSpc>
                  <a:buNone/>
                </a:pPr>
                <a:endParaRPr lang="en-US" sz="2400" baseline="-25000" dirty="0" smtClean="0"/>
              </a:p>
              <a:p>
                <a:pPr marL="914400" lvl="2" indent="0">
                  <a:lnSpc>
                    <a:spcPct val="90000"/>
                  </a:lnSpc>
                  <a:buNone/>
                </a:pPr>
                <a:r>
                  <a:rPr lang="en-US" sz="2400" baseline="-25000" dirty="0"/>
                  <a:t>	</a:t>
                </a:r>
                <a:r>
                  <a:rPr lang="en-US" sz="2400" dirty="0"/>
                  <a:t>HNO</a:t>
                </a:r>
                <a:r>
                  <a:rPr lang="en-US" sz="2400" baseline="-25000" dirty="0"/>
                  <a:t>3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vertJc m:val="bot"/>
                        <m:ctrlPr>
                          <a:rPr lang="en-US" sz="2400" i="1" smtClean="0">
                            <a:latin typeface="Cambria Math"/>
                          </a:rPr>
                        </m:ctrlPr>
                      </m:groupChrPr>
                      <m:e/>
                    </m:groupChr>
                  </m:oMath>
                </a14:m>
                <a:r>
                  <a:rPr lang="en-US" sz="2400" dirty="0" smtClean="0"/>
                  <a:t>N</a:t>
                </a:r>
                <a:r>
                  <a:rPr lang="en-US" sz="2400" baseline="-25000" dirty="0" smtClean="0"/>
                  <a:t>2</a:t>
                </a:r>
                <a:r>
                  <a:rPr lang="en-US" sz="2400" dirty="0" smtClean="0"/>
                  <a:t>O</a:t>
                </a:r>
                <a:r>
                  <a:rPr lang="en-US" sz="2400" baseline="-25000" dirty="0" smtClean="0"/>
                  <a:t>5</a:t>
                </a:r>
                <a:r>
                  <a:rPr lang="en-US" sz="2400" dirty="0" smtClean="0"/>
                  <a:t> </a:t>
                </a:r>
                <a:r>
                  <a:rPr lang="en-US" sz="2400" dirty="0"/>
                  <a:t>+ </a:t>
                </a:r>
                <a:r>
                  <a:rPr lang="en-US" sz="2400" dirty="0" smtClean="0"/>
                  <a:t>H</a:t>
                </a:r>
                <a:r>
                  <a:rPr lang="en-US" sz="2400" baseline="-25000" dirty="0" smtClean="0"/>
                  <a:t>2</a:t>
                </a:r>
                <a:r>
                  <a:rPr lang="en-US" sz="2400" dirty="0" smtClean="0"/>
                  <a:t>O</a:t>
                </a:r>
              </a:p>
              <a:p>
                <a:pPr marL="914400" lvl="2" indent="0">
                  <a:lnSpc>
                    <a:spcPct val="90000"/>
                  </a:lnSpc>
                  <a:buNone/>
                </a:pPr>
                <a:r>
                  <a:rPr lang="en-US" sz="2400" dirty="0"/>
                  <a:t/>
                </a:r>
                <a:br>
                  <a:rPr lang="en-US" sz="2400" dirty="0"/>
                </a:br>
                <a:r>
                  <a:rPr lang="en-US" sz="2400" dirty="0" smtClean="0"/>
                  <a:t>	H</a:t>
                </a:r>
                <a:r>
                  <a:rPr lang="en-US" sz="2400" baseline="-25000" dirty="0" smtClean="0"/>
                  <a:t>3</a:t>
                </a:r>
                <a:r>
                  <a:rPr lang="en-US" sz="2400" dirty="0" smtClean="0"/>
                  <a:t>PO</a:t>
                </a:r>
                <a:r>
                  <a:rPr lang="en-US" sz="2400" baseline="-25000" dirty="0" smtClean="0"/>
                  <a:t>4</a:t>
                </a:r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vertJc m:val="bot"/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groupChrPr>
                      <m:e/>
                    </m:groupChr>
                  </m:oMath>
                </a14:m>
                <a:r>
                  <a:rPr lang="en-US" sz="2400" dirty="0"/>
                  <a:t>P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O</a:t>
                </a:r>
                <a:r>
                  <a:rPr lang="en-US" sz="2400" baseline="-25000" dirty="0"/>
                  <a:t>5</a:t>
                </a:r>
                <a:r>
                  <a:rPr lang="en-US" sz="2400" dirty="0"/>
                  <a:t> + H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O</a:t>
                </a:r>
              </a:p>
              <a:p>
                <a:pPr marL="914400" lvl="2" indent="0">
                  <a:lnSpc>
                    <a:spcPct val="90000"/>
                  </a:lnSpc>
                  <a:buNone/>
                </a:pPr>
                <a:endParaRPr lang="en-US" sz="24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705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</a:rPr>
              <a:t>Bases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General properties of bases:</a:t>
            </a:r>
          </a:p>
          <a:p>
            <a:pPr marL="971550" lvl="1" indent="-51435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800" dirty="0" smtClean="0"/>
              <a:t>bases have a bitter taste</a:t>
            </a:r>
          </a:p>
          <a:p>
            <a:pPr marL="971550" lvl="1" indent="-51435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800" dirty="0" smtClean="0"/>
              <a:t>dilute solutions feel slippery to the touch</a:t>
            </a:r>
          </a:p>
          <a:p>
            <a:pPr marL="971550" lvl="1" indent="-51435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800" dirty="0" smtClean="0"/>
              <a:t>will change the color of a acid-base indicator</a:t>
            </a:r>
          </a:p>
          <a:p>
            <a:pPr marL="971550" lvl="1" indent="-51435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800" dirty="0" smtClean="0"/>
              <a:t>bases react with acids to produce a salt and water</a:t>
            </a:r>
          </a:p>
          <a:p>
            <a:pPr marL="971550" lvl="1" indent="-51435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800" dirty="0" smtClean="0"/>
              <a:t>are electrolytes</a:t>
            </a:r>
          </a:p>
          <a:p>
            <a:pPr marL="971550" lvl="1" indent="-51435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800" dirty="0" smtClean="0"/>
              <a:t>will react with animal tissue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</a:rPr>
              <a:t>Bases</a:t>
            </a:r>
            <a:endParaRPr lang="en-US" sz="6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Definitions of bases:</a:t>
            </a:r>
          </a:p>
          <a:p>
            <a:pPr marL="914400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traditional- a substance that contains hydroxide ions and dissociates to produce hydroxide ions in water </a:t>
            </a:r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71650" lvl="3" indent="-457200">
              <a:lnSpc>
                <a:spcPct val="90000"/>
              </a:lnSpc>
              <a:buSzPct val="75000"/>
              <a:buFont typeface="+mj-lt"/>
              <a:buAutoNum type="alphaLcParenR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said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to be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alkaline</a:t>
            </a:r>
          </a:p>
          <a:p>
            <a:pPr marL="914400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14400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Brønsted - any molecule or ion that is a proton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acceptor</a:t>
            </a:r>
          </a:p>
          <a:p>
            <a:pPr marL="914400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14400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Lewis - any molecule or ion that is an electron pair donor</a:t>
            </a:r>
          </a:p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>
                <a:solidFill>
                  <a:schemeClr val="tx1"/>
                </a:solidFill>
              </a:rPr>
              <a:pPr/>
              <a:t>17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March 2012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27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Bases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types of bases:</a:t>
            </a:r>
          </a:p>
          <a:p>
            <a:pPr lvl="1">
              <a:buSzPct val="75000"/>
            </a:pPr>
            <a:r>
              <a:rPr lang="en-US" sz="2400" dirty="0"/>
              <a:t>strong bases produce a lot of hydroxide ions in solution</a:t>
            </a:r>
          </a:p>
          <a:p>
            <a:pPr lvl="2">
              <a:buSzPct val="75000"/>
            </a:pPr>
            <a:r>
              <a:rPr lang="en-US" sz="2000" dirty="0"/>
              <a:t>the hydroxide looks like this :</a:t>
            </a:r>
          </a:p>
          <a:p>
            <a:pPr lvl="3"/>
            <a:r>
              <a:rPr lang="en-US" dirty="0"/>
              <a:t>  </a:t>
            </a:r>
            <a:r>
              <a:rPr lang="en-US" sz="2800" dirty="0"/>
              <a:t>[ OH</a:t>
            </a:r>
            <a:r>
              <a:rPr lang="en-US" sz="2800" baseline="30000" dirty="0"/>
              <a:t>-1</a:t>
            </a:r>
            <a:r>
              <a:rPr lang="en-US" sz="2800" dirty="0"/>
              <a:t>]</a:t>
            </a:r>
          </a:p>
          <a:p>
            <a:pPr lvl="2">
              <a:buSzPct val="75000"/>
            </a:pPr>
            <a:r>
              <a:rPr lang="en-US" sz="2000" dirty="0"/>
              <a:t>these hydroxides are usually made of the Group 1 &amp; 2 active metals that are soluble in water</a:t>
            </a:r>
          </a:p>
          <a:p>
            <a:pPr lvl="1">
              <a:buSzPct val="75000"/>
            </a:pPr>
            <a:r>
              <a:rPr lang="en-US" sz="2400" dirty="0"/>
              <a:t>weak bases produce small numbers of hydroxides in water such as ammonia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8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</a:rPr>
              <a:t>Strong Bases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533400"/>
            <a:ext cx="8077200" cy="4953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400" dirty="0" smtClean="0"/>
              <a:t>Strong bases dissociate 100% into the cation and OH- (hydroxide ion). The hydroxides of the Group I and Group II metals usually are considered to be strong bases. </a:t>
            </a:r>
          </a:p>
          <a:p>
            <a:pPr lvl="1">
              <a:lnSpc>
                <a:spcPct val="80000"/>
              </a:lnSpc>
            </a:pPr>
            <a:r>
              <a:rPr lang="en-US" sz="2400" b="1" dirty="0" err="1" smtClean="0"/>
              <a:t>LiOH</a:t>
            </a:r>
            <a:r>
              <a:rPr lang="en-US" sz="2400" b="1" dirty="0" smtClean="0"/>
              <a:t> - lithium hydroxide </a:t>
            </a:r>
          </a:p>
          <a:p>
            <a:pPr lvl="1">
              <a:lnSpc>
                <a:spcPct val="80000"/>
              </a:lnSpc>
            </a:pPr>
            <a:r>
              <a:rPr lang="en-US" sz="2400" b="1" dirty="0" err="1" smtClean="0"/>
              <a:t>NaOH</a:t>
            </a:r>
            <a:r>
              <a:rPr lang="en-US" sz="2400" b="1" dirty="0" smtClean="0"/>
              <a:t> - sodium hydroxide </a:t>
            </a:r>
          </a:p>
          <a:p>
            <a:pPr lvl="1">
              <a:lnSpc>
                <a:spcPct val="80000"/>
              </a:lnSpc>
            </a:pPr>
            <a:r>
              <a:rPr lang="en-US" sz="2400" b="1" dirty="0" smtClean="0"/>
              <a:t>KOH - potassium hydroxide </a:t>
            </a:r>
          </a:p>
          <a:p>
            <a:pPr lvl="1">
              <a:lnSpc>
                <a:spcPct val="80000"/>
              </a:lnSpc>
            </a:pPr>
            <a:r>
              <a:rPr lang="en-US" sz="2400" b="1" dirty="0" err="1" smtClean="0"/>
              <a:t>RbOH</a:t>
            </a:r>
            <a:r>
              <a:rPr lang="en-US" sz="2400" b="1" dirty="0" smtClean="0"/>
              <a:t> - rubidium hydroxide </a:t>
            </a:r>
          </a:p>
          <a:p>
            <a:pPr lvl="1">
              <a:lnSpc>
                <a:spcPct val="80000"/>
              </a:lnSpc>
            </a:pPr>
            <a:r>
              <a:rPr lang="en-US" sz="2400" b="1" dirty="0" err="1" smtClean="0"/>
              <a:t>CsOH</a:t>
            </a:r>
            <a:r>
              <a:rPr lang="en-US" sz="2400" b="1" dirty="0" smtClean="0"/>
              <a:t> - cesium hydroxide </a:t>
            </a:r>
          </a:p>
          <a:p>
            <a:pPr>
              <a:lnSpc>
                <a:spcPct val="80000"/>
              </a:lnSpc>
            </a:pPr>
            <a:r>
              <a:rPr lang="en-US" sz="2400" b="1" dirty="0" smtClean="0"/>
              <a:t>*	Ca(OH)2 - calcium hydroxide </a:t>
            </a:r>
          </a:p>
          <a:p>
            <a:pPr>
              <a:lnSpc>
                <a:spcPct val="80000"/>
              </a:lnSpc>
            </a:pPr>
            <a:r>
              <a:rPr lang="en-US" sz="2400" b="1" dirty="0" smtClean="0"/>
              <a:t>*	</a:t>
            </a:r>
            <a:r>
              <a:rPr lang="en-US" sz="2400" b="1" dirty="0" err="1" smtClean="0"/>
              <a:t>Sr</a:t>
            </a:r>
            <a:r>
              <a:rPr lang="en-US" sz="2400" b="1" dirty="0" smtClean="0"/>
              <a:t>(OH)2 - strontium hydroxide </a:t>
            </a:r>
          </a:p>
          <a:p>
            <a:pPr>
              <a:lnSpc>
                <a:spcPct val="80000"/>
              </a:lnSpc>
            </a:pPr>
            <a:r>
              <a:rPr lang="en-US" sz="2400" b="1" dirty="0" smtClean="0"/>
              <a:t>*	</a:t>
            </a:r>
            <a:r>
              <a:rPr lang="en-US" sz="2400" b="1" dirty="0" err="1" smtClean="0"/>
              <a:t>Ba</a:t>
            </a:r>
            <a:r>
              <a:rPr lang="en-US" sz="2400" b="1" dirty="0" smtClean="0"/>
              <a:t>(OH)2 - barium hydroxide </a:t>
            </a:r>
            <a:endParaRPr lang="en-US" sz="24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* These bases completely dissociate in solutions of 0.01 M or less. The other bases make solutions of 1.0 M and are 100% dissociated at that concentration.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sz="6000" dirty="0" smtClean="0">
                <a:solidFill>
                  <a:schemeClr val="tx1"/>
                </a:solidFill>
              </a:rPr>
              <a:t>Introduction</a:t>
            </a:r>
            <a:endParaRPr lang="en-US" sz="6000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Acids and bases are electrolytes that produce a specific type of ion in water solution.</a:t>
            </a:r>
          </a:p>
          <a:p>
            <a:endParaRPr lang="en-US" dirty="0" smtClean="0"/>
          </a:p>
          <a:p>
            <a:r>
              <a:rPr lang="en-US" dirty="0" smtClean="0"/>
              <a:t>Acids will produce hydrogen ions, also called protons, because hydrogen ions are hydrogen atoms without the electron. This leaves the hydrogen with just a proton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Bases are electrolytes that generally produce hydroxide ions (OH</a:t>
            </a:r>
            <a:r>
              <a:rPr lang="en-US" baseline="30000" dirty="0" smtClean="0"/>
              <a:t>-1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r>
              <a:rPr lang="en-US" dirty="0" smtClean="0"/>
              <a:t>Salts are the products of an acid and a base.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March 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387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</a:rPr>
              <a:t>Strong Bases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Sodium hydroxide (</a:t>
            </a:r>
            <a:r>
              <a:rPr lang="en-US" dirty="0" err="1" smtClean="0"/>
              <a:t>NaOH</a:t>
            </a:r>
            <a:r>
              <a:rPr lang="en-US" dirty="0" smtClean="0"/>
              <a:t>) or caustic soda </a:t>
            </a:r>
          </a:p>
          <a:p>
            <a:r>
              <a:rPr lang="en-US" dirty="0" smtClean="0"/>
              <a:t>Calcium hydroxide ( Ca(OH)</a:t>
            </a:r>
            <a:r>
              <a:rPr lang="en-US" baseline="-25000" dirty="0" smtClean="0"/>
              <a:t>2 </a:t>
            </a:r>
            <a:r>
              <a:rPr lang="en-US" dirty="0" smtClean="0"/>
              <a:t>) or limewater </a:t>
            </a:r>
          </a:p>
          <a:p>
            <a:r>
              <a:rPr lang="en-US" dirty="0" smtClean="0"/>
              <a:t>Ammonium hydroxide (NH</a:t>
            </a:r>
            <a:r>
              <a:rPr lang="en-US" baseline="-25000" dirty="0" smtClean="0"/>
              <a:t>4</a:t>
            </a:r>
            <a:r>
              <a:rPr lang="en-US" dirty="0" smtClean="0"/>
              <a:t>OH) or ammonia water </a:t>
            </a:r>
          </a:p>
          <a:p>
            <a:r>
              <a:rPr lang="en-US" dirty="0" smtClean="0"/>
              <a:t>Magnesium hydroxide ( Mg(OH)</a:t>
            </a:r>
            <a:r>
              <a:rPr lang="en-US" baseline="-25000" dirty="0" smtClean="0"/>
              <a:t>2</a:t>
            </a:r>
            <a:r>
              <a:rPr lang="en-US" dirty="0" smtClean="0"/>
              <a:t> ) or milk of magnesia </a:t>
            </a:r>
          </a:p>
          <a:p>
            <a:r>
              <a:rPr lang="en-US" dirty="0" smtClean="0"/>
              <a:t>Many bleaches, soaps, toothpastes and cleaning agents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</a:rPr>
              <a:t>Weak Bases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8200"/>
            <a:ext cx="7848600" cy="4419600"/>
          </a:xfrm>
        </p:spPr>
        <p:txBody>
          <a:bodyPr/>
          <a:lstStyle/>
          <a:p>
            <a:r>
              <a:rPr lang="en-US" dirty="0" smtClean="0"/>
              <a:t>Examples of weak bases include ammonia, NH</a:t>
            </a:r>
            <a:r>
              <a:rPr lang="en-US" baseline="-25000" dirty="0" smtClean="0"/>
              <a:t>3</a:t>
            </a:r>
            <a:r>
              <a:rPr lang="en-US" dirty="0" smtClean="0"/>
              <a:t>, and </a:t>
            </a:r>
            <a:r>
              <a:rPr lang="en-US" dirty="0" err="1" smtClean="0"/>
              <a:t>diethylamine</a:t>
            </a:r>
            <a:r>
              <a:rPr lang="en-US" dirty="0" smtClean="0"/>
              <a:t>, (CH</a:t>
            </a:r>
            <a:r>
              <a:rPr lang="en-US" baseline="-25000" dirty="0" smtClean="0"/>
              <a:t>3</a:t>
            </a:r>
            <a:r>
              <a:rPr lang="en-US" dirty="0" smtClean="0"/>
              <a:t>CH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NH. </a:t>
            </a:r>
          </a:p>
          <a:p>
            <a:endParaRPr lang="en-US" dirty="0" smtClean="0"/>
          </a:p>
          <a:p>
            <a:r>
              <a:rPr lang="en-US" b="1" dirty="0" smtClean="0"/>
              <a:t>Most weak bases are anions of weak acids. </a:t>
            </a:r>
          </a:p>
          <a:p>
            <a:endParaRPr lang="en-US" b="1" dirty="0" smtClean="0"/>
          </a:p>
          <a:p>
            <a:r>
              <a:rPr lang="en-US" b="1" dirty="0" smtClean="0"/>
              <a:t>Weak bases do not furnish OH- ions by dissociation. Instead, they react with water to generate OH-ions.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Basic Anhydrides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are:</a:t>
            </a:r>
          </a:p>
          <a:p>
            <a:pPr lvl="1"/>
            <a:r>
              <a:rPr lang="en-US" sz="2400" dirty="0"/>
              <a:t>Metal oxides that react with water to produce a solution that contains hydroxide ions</a:t>
            </a:r>
          </a:p>
          <a:p>
            <a:pPr lvl="1"/>
            <a:r>
              <a:rPr lang="en-US" sz="2400" dirty="0"/>
              <a:t>Generally</a:t>
            </a:r>
            <a:r>
              <a:rPr lang="en-US" sz="2400" dirty="0" smtClean="0"/>
              <a:t>:</a:t>
            </a:r>
          </a:p>
          <a:p>
            <a:pPr lvl="1"/>
            <a:endParaRPr lang="en-US" sz="2000" dirty="0"/>
          </a:p>
          <a:p>
            <a:pPr lvl="2">
              <a:buFontTx/>
              <a:buNone/>
            </a:pPr>
            <a:endParaRPr lang="en-US" sz="2000" dirty="0"/>
          </a:p>
          <a:p>
            <a:pPr lvl="2">
              <a:buFontTx/>
              <a:buNone/>
            </a:pPr>
            <a:r>
              <a:rPr lang="en-US" sz="2000" dirty="0"/>
              <a:t>Examples:</a:t>
            </a:r>
          </a:p>
          <a:p>
            <a:pPr lvl="2">
              <a:buFontTx/>
              <a:buNone/>
            </a:pPr>
            <a:r>
              <a:rPr lang="en-US" sz="2000" dirty="0"/>
              <a:t>		</a:t>
            </a:r>
          </a:p>
          <a:p>
            <a:pPr lvl="2">
              <a:buFontTx/>
              <a:buNone/>
            </a:pPr>
            <a:r>
              <a:rPr lang="en-US" sz="2000" dirty="0"/>
              <a:t>	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429000" y="2438400"/>
          <a:ext cx="2630055" cy="431800"/>
        </p:xfrm>
        <a:graphic>
          <a:graphicData uri="http://schemas.openxmlformats.org/presentationml/2006/ole">
            <p:oleObj spid="_x0000_s1039" name="Equation" r:id="rId3" imgW="1701800" imgH="279400" progId="Equation.DSMT4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3319463" y="3608886"/>
          <a:ext cx="3005138" cy="424951"/>
        </p:xfrm>
        <a:graphic>
          <a:graphicData uri="http://schemas.openxmlformats.org/presentationml/2006/ole">
            <p:oleObj spid="_x0000_s1040" name="Equation" r:id="rId4" imgW="1981200" imgH="279400" progId="Equation.DSMT4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3124200" y="4267200"/>
          <a:ext cx="2982912" cy="400050"/>
        </p:xfrm>
        <a:graphic>
          <a:graphicData uri="http://schemas.openxmlformats.org/presentationml/2006/ole">
            <p:oleObj spid="_x0000_s1041" name="Equation" r:id="rId5" imgW="2082800" imgH="279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351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rgbClr val="0070C0"/>
                </a:solidFill>
              </a:rPr>
              <a:t>Expanding the definitions</a:t>
            </a:r>
            <a:endParaRPr lang="en-US" sz="4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114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Brønsted</a:t>
            </a:r>
            <a:r>
              <a:rPr lang="en-US" dirty="0" smtClean="0"/>
              <a:t>-Lowry definitions for acids and bases: </a:t>
            </a:r>
          </a:p>
          <a:p>
            <a:r>
              <a:rPr lang="en-US" b="1" dirty="0" smtClean="0"/>
              <a:t>Acids</a:t>
            </a:r>
            <a:r>
              <a:rPr lang="en-US" dirty="0" smtClean="0"/>
              <a:t> are species that donate a proton (H</a:t>
            </a:r>
            <a:r>
              <a:rPr lang="en-US" baseline="30000" dirty="0" smtClean="0"/>
              <a:t>+</a:t>
            </a:r>
            <a:r>
              <a:rPr lang="en-US" dirty="0" smtClean="0"/>
              <a:t>).</a:t>
            </a:r>
          </a:p>
          <a:p>
            <a:r>
              <a:rPr lang="en-US" b="1" dirty="0" smtClean="0"/>
              <a:t>Bases</a:t>
            </a:r>
            <a:r>
              <a:rPr lang="en-US" dirty="0" smtClean="0"/>
              <a:t> are species that accept a proton. </a:t>
            </a:r>
          </a:p>
          <a:p>
            <a:endParaRPr lang="en-US" dirty="0" smtClean="0"/>
          </a:p>
          <a:p>
            <a:r>
              <a:rPr lang="en-US" i="1" dirty="0" smtClean="0"/>
              <a:t>Acid example: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HNO</a:t>
            </a:r>
            <a:r>
              <a:rPr lang="en-US" baseline="-25000" dirty="0" smtClean="0"/>
              <a:t>3 (</a:t>
            </a:r>
            <a:r>
              <a:rPr lang="en-US" baseline="-25000" dirty="0" err="1" smtClean="0"/>
              <a:t>aq</a:t>
            </a:r>
            <a:r>
              <a:rPr lang="en-US" baseline="-25000" dirty="0" smtClean="0"/>
              <a:t>)</a:t>
            </a:r>
            <a:r>
              <a:rPr lang="en-US" dirty="0" smtClean="0"/>
              <a:t> + H</a:t>
            </a:r>
            <a:r>
              <a:rPr lang="en-US" baseline="-25000" dirty="0" smtClean="0"/>
              <a:t>2</a:t>
            </a:r>
            <a:r>
              <a:rPr lang="en-US" dirty="0" smtClean="0"/>
              <a:t>O NO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-</a:t>
            </a:r>
            <a:r>
              <a:rPr lang="en-US" baseline="-25000" dirty="0" smtClean="0"/>
              <a:t>(</a:t>
            </a:r>
            <a:r>
              <a:rPr lang="en-US" baseline="-25000" dirty="0" err="1" smtClean="0"/>
              <a:t>aq</a:t>
            </a:r>
            <a:r>
              <a:rPr lang="en-US" baseline="-25000" dirty="0" smtClean="0"/>
              <a:t>)</a:t>
            </a:r>
            <a:r>
              <a:rPr lang="en-US" dirty="0" smtClean="0"/>
              <a:t> + H</a:t>
            </a:r>
            <a:r>
              <a:rPr lang="en-US" baseline="-25000" dirty="0" smtClean="0"/>
              <a:t>3</a:t>
            </a:r>
            <a:r>
              <a:rPr lang="en-US" dirty="0" smtClean="0"/>
              <a:t>O</a:t>
            </a:r>
            <a:r>
              <a:rPr lang="en-US" baseline="30000" dirty="0" smtClean="0"/>
              <a:t>+</a:t>
            </a:r>
            <a:r>
              <a:rPr lang="en-US" baseline="-25000" dirty="0" smtClean="0"/>
              <a:t>(</a:t>
            </a:r>
            <a:r>
              <a:rPr lang="en-US" baseline="-25000" dirty="0" err="1" smtClean="0"/>
              <a:t>aq</a:t>
            </a:r>
            <a:r>
              <a:rPr lang="en-US" baseline="-25000" dirty="0" smtClean="0"/>
              <a:t>)</a:t>
            </a:r>
            <a:r>
              <a:rPr lang="en-US" dirty="0" smtClean="0"/>
              <a:t> </a:t>
            </a:r>
          </a:p>
          <a:p>
            <a:r>
              <a:rPr lang="en-US" dirty="0" smtClean="0"/>
              <a:t>In this example, HNO</a:t>
            </a:r>
            <a:r>
              <a:rPr lang="en-US" baseline="-25000" dirty="0" smtClean="0"/>
              <a:t>3</a:t>
            </a:r>
            <a:r>
              <a:rPr lang="en-US" dirty="0" smtClean="0"/>
              <a:t> is an acid and H</a:t>
            </a:r>
            <a:r>
              <a:rPr lang="en-US" baseline="-25000" dirty="0" smtClean="0"/>
              <a:t>2</a:t>
            </a:r>
            <a:r>
              <a:rPr lang="en-US" dirty="0" smtClean="0"/>
              <a:t>O is acting as a base. </a:t>
            </a:r>
            <a:br>
              <a:rPr lang="en-US" dirty="0" smtClean="0"/>
            </a:br>
            <a:r>
              <a:rPr lang="en-US" dirty="0" smtClean="0"/>
              <a:t>NO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-</a:t>
            </a:r>
            <a:r>
              <a:rPr lang="en-US" dirty="0" smtClean="0"/>
              <a:t> is called the </a:t>
            </a:r>
            <a:r>
              <a:rPr lang="en-US" b="1" dirty="0" smtClean="0"/>
              <a:t>conjugate base</a:t>
            </a:r>
            <a:r>
              <a:rPr lang="en-US" dirty="0" smtClean="0"/>
              <a:t> of the acid HNO</a:t>
            </a:r>
            <a:r>
              <a:rPr lang="en-US" baseline="-25000" dirty="0" smtClean="0"/>
              <a:t>3</a:t>
            </a:r>
            <a:r>
              <a:rPr lang="en-US" dirty="0" smtClean="0"/>
              <a:t>, and H</a:t>
            </a:r>
            <a:r>
              <a:rPr lang="en-US" baseline="-25000" dirty="0" smtClean="0"/>
              <a:t>3</a:t>
            </a:r>
            <a:r>
              <a:rPr lang="en-US" dirty="0" smtClean="0"/>
              <a:t>O</a:t>
            </a:r>
            <a:r>
              <a:rPr lang="en-US" baseline="30000" dirty="0" smtClean="0"/>
              <a:t>+</a:t>
            </a:r>
            <a:r>
              <a:rPr lang="en-US" dirty="0" smtClean="0"/>
              <a:t> is the </a:t>
            </a:r>
            <a:r>
              <a:rPr lang="en-US" b="1" dirty="0" smtClean="0"/>
              <a:t>conjugate acid</a:t>
            </a:r>
            <a:r>
              <a:rPr lang="en-US" dirty="0" smtClean="0"/>
              <a:t> of the base H</a:t>
            </a:r>
            <a:r>
              <a:rPr lang="en-US" baseline="-25000" dirty="0" smtClean="0"/>
              <a:t>2</a:t>
            </a:r>
            <a:r>
              <a:rPr lang="en-US" dirty="0" smtClean="0"/>
              <a:t>O.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accent4">
                    <a:lumMod val="75000"/>
                  </a:schemeClr>
                </a:solidFill>
              </a:rPr>
              <a:t>Expanding the definitions</a:t>
            </a:r>
            <a:endParaRPr lang="en-US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Base example: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In this example, NH</a:t>
            </a:r>
            <a:r>
              <a:rPr lang="en-US" baseline="-25000" dirty="0" smtClean="0"/>
              <a:t>3</a:t>
            </a:r>
            <a:r>
              <a:rPr lang="en-US" dirty="0" smtClean="0"/>
              <a:t> is a base and H</a:t>
            </a:r>
            <a:r>
              <a:rPr lang="en-US" baseline="-25000" dirty="0" smtClean="0"/>
              <a:t>2</a:t>
            </a:r>
            <a:r>
              <a:rPr lang="en-US" dirty="0" smtClean="0"/>
              <a:t>O is acting as an acid. NH</a:t>
            </a:r>
            <a:r>
              <a:rPr lang="en-US" baseline="-25000" dirty="0" smtClean="0"/>
              <a:t>4</a:t>
            </a:r>
            <a:r>
              <a:rPr lang="en-US" baseline="30000" dirty="0" smtClean="0"/>
              <a:t>+</a:t>
            </a:r>
            <a:r>
              <a:rPr lang="en-US" dirty="0" smtClean="0"/>
              <a:t> is the conjugate acid of the base NH</a:t>
            </a:r>
            <a:r>
              <a:rPr lang="en-US" baseline="-25000" dirty="0" smtClean="0"/>
              <a:t>3</a:t>
            </a:r>
            <a:r>
              <a:rPr lang="en-US" dirty="0" smtClean="0"/>
              <a:t>, and OH</a:t>
            </a:r>
            <a:r>
              <a:rPr lang="en-US" baseline="30000" dirty="0" smtClean="0"/>
              <a:t>-</a:t>
            </a:r>
            <a:r>
              <a:rPr lang="en-US" dirty="0" smtClean="0"/>
              <a:t> is the conjugate base of the acid H</a:t>
            </a:r>
            <a:r>
              <a:rPr lang="en-US" baseline="-25000" dirty="0" smtClean="0"/>
              <a:t>2</a:t>
            </a:r>
            <a:r>
              <a:rPr lang="en-US" dirty="0" smtClean="0"/>
              <a:t>O. </a:t>
            </a:r>
          </a:p>
          <a:p>
            <a:r>
              <a:rPr lang="en-US" dirty="0" smtClean="0"/>
              <a:t>A compound that can act as either an acid or a base, such as the H</a:t>
            </a:r>
            <a:r>
              <a:rPr lang="en-US" baseline="-25000" dirty="0" smtClean="0"/>
              <a:t>2</a:t>
            </a:r>
            <a:r>
              <a:rPr lang="en-US" dirty="0" smtClean="0"/>
              <a:t>O in the above examples, is called </a:t>
            </a:r>
            <a:r>
              <a:rPr lang="en-US" b="1" dirty="0" smtClean="0"/>
              <a:t>amphiprotic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5825870"/>
              </p:ext>
            </p:extLst>
          </p:nvPr>
        </p:nvGraphicFramePr>
        <p:xfrm>
          <a:off x="2438400" y="1295400"/>
          <a:ext cx="4009568" cy="495300"/>
        </p:xfrm>
        <a:graphic>
          <a:graphicData uri="http://schemas.openxmlformats.org/presentationml/2006/ole">
            <p:oleObj spid="_x0000_s2053" name="Equation" r:id="rId3" imgW="2159000" imgH="2667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70C0"/>
                </a:solidFill>
              </a:rPr>
              <a:t>Conjugate acid/base </a:t>
            </a:r>
            <a:r>
              <a:rPr lang="en-US" sz="3600" dirty="0" smtClean="0">
                <a:solidFill>
                  <a:srgbClr val="0070C0"/>
                </a:solidFill>
              </a:rPr>
              <a:t>pair examples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91809439"/>
              </p:ext>
            </p:extLst>
          </p:nvPr>
        </p:nvGraphicFramePr>
        <p:xfrm>
          <a:off x="2057400" y="1295400"/>
          <a:ext cx="6096000" cy="357505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8919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Acid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58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HSO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r>
                        <a:rPr kumimoji="0" lang="en-US" sz="2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-2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58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HCl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Cl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-1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9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2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accent4"/>
                </a:solidFill>
              </a:rPr>
              <a:t>Lewis Acids &amp; Bases</a:t>
            </a:r>
            <a:endParaRPr lang="en-US" sz="4800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Gilbert Lewis had this thing for electron pairs.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He said that an acid is any species that can accept an electron pair.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base is an species that can donate an electron pair.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Enough said!!!!!!!!!!!!!!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80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accent4"/>
                </a:solidFill>
                <a:effectLst/>
              </a:rPr>
              <a:t>Neutralization Reactions</a:t>
            </a:r>
            <a:endParaRPr lang="en-US" sz="4800" dirty="0">
              <a:solidFill>
                <a:schemeClr val="accent4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an acid and a base react, they will</a:t>
            </a:r>
          </a:p>
          <a:p>
            <a:r>
              <a:rPr lang="en-US" dirty="0" smtClean="0"/>
              <a:t>produce water and a salt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In a neutralization reaction, a mole of H+ ions reacts with a mole of OH-,forming a mole of water.</a:t>
            </a:r>
          </a:p>
          <a:p>
            <a:r>
              <a:rPr lang="en-US" dirty="0" smtClean="0"/>
              <a:t>However, one mole of any acid will not necessarily neutralize one mole of base.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286000" y="2133600"/>
          <a:ext cx="3787140" cy="450850"/>
        </p:xfrm>
        <a:graphic>
          <a:graphicData uri="http://schemas.openxmlformats.org/presentationml/2006/ole">
            <p:oleObj spid="_x0000_s38916" name="Equation" r:id="rId3" imgW="2133600" imgH="2540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5541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accent4"/>
                </a:solidFill>
                <a:effectLst/>
              </a:rPr>
              <a:t>reverse of the neutralization</a:t>
            </a:r>
            <a:endParaRPr lang="en-US" sz="4400" dirty="0">
              <a:solidFill>
                <a:schemeClr val="accent4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reverse of the neutralization reaction is called </a:t>
            </a:r>
            <a:r>
              <a:rPr lang="en-US" b="1" dirty="0" smtClean="0"/>
              <a:t>hydrolysis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 In a hydrolysis reaction a salt reacts with water to yield the acid or base: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		BA + H</a:t>
            </a:r>
            <a:r>
              <a:rPr lang="en-US" baseline="-25000" dirty="0" smtClean="0"/>
              <a:t>2</a:t>
            </a:r>
            <a:r>
              <a:rPr lang="en-US" dirty="0" smtClean="0"/>
              <a:t>O --&gt; HA + BOH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50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/>
                </a:solidFill>
              </a:rPr>
              <a:t>Salts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648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Salts are the non-water product of an acid base neutralization.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There are four possible acid base reactions that produce salts. They are the reaction of a: </a:t>
            </a:r>
          </a:p>
          <a:p>
            <a:pPr lvl="1">
              <a:buNone/>
            </a:pPr>
            <a:r>
              <a:rPr lang="en-US" dirty="0" smtClean="0"/>
              <a:t>	1) strong acid with a strong base.</a:t>
            </a:r>
            <a:br>
              <a:rPr lang="en-US" dirty="0" smtClean="0"/>
            </a:br>
            <a:r>
              <a:rPr lang="en-US" dirty="0" smtClean="0"/>
              <a:t>2) weak acid with a strong base.</a:t>
            </a:r>
            <a:br>
              <a:rPr lang="en-US" dirty="0" smtClean="0"/>
            </a:br>
            <a:r>
              <a:rPr lang="en-US" dirty="0" smtClean="0"/>
              <a:t>3) weak base with a strong acid.</a:t>
            </a:r>
            <a:br>
              <a:rPr lang="en-US" dirty="0" smtClean="0"/>
            </a:br>
            <a:r>
              <a:rPr lang="en-US" dirty="0" smtClean="0"/>
              <a:t>4) weak acid with a weak base.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337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Acids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General Properties</a:t>
            </a:r>
          </a:p>
          <a:p>
            <a:pPr lvl="1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sour taste</a:t>
            </a:r>
          </a:p>
          <a:p>
            <a:pPr lvl="1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contain the element hydrogen </a:t>
            </a:r>
          </a:p>
          <a:p>
            <a:pPr lvl="1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some will react with metals to produce hydrogen gas</a:t>
            </a:r>
          </a:p>
          <a:p>
            <a:pPr lvl="1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change the colors of acid-base indicators</a:t>
            </a:r>
          </a:p>
          <a:p>
            <a:pPr lvl="1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will react with bases to form a salt and water</a:t>
            </a:r>
          </a:p>
          <a:p>
            <a:pPr lvl="1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are electrolytes in water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solution</a:t>
            </a:r>
          </a:p>
          <a:p>
            <a:pPr lvl="2">
              <a:buSzPct val="75000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(called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aqueous)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011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accent4"/>
                </a:solidFill>
              </a:rPr>
              <a:t>Example reactions of each are</a:t>
            </a:r>
            <a:endParaRPr lang="en-US" sz="4400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6800"/>
            <a:ext cx="7848600" cy="3505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3200" dirty="0" smtClean="0"/>
              <a:t>1) </a:t>
            </a:r>
            <a:r>
              <a:rPr lang="en-US" sz="3200" dirty="0" err="1" smtClean="0"/>
              <a:t>HCl</a:t>
            </a:r>
            <a:r>
              <a:rPr lang="en-US" sz="3200" dirty="0" smtClean="0"/>
              <a:t> + </a:t>
            </a:r>
            <a:r>
              <a:rPr lang="en-US" sz="3200" dirty="0" err="1" smtClean="0"/>
              <a:t>NaOH</a:t>
            </a:r>
            <a:r>
              <a:rPr lang="en-US" sz="3200" dirty="0" smtClean="0"/>
              <a:t> --&gt; Na</a:t>
            </a:r>
            <a:r>
              <a:rPr lang="en-US" sz="3200" baseline="30000" dirty="0" smtClean="0"/>
              <a:t>+</a:t>
            </a:r>
            <a:r>
              <a:rPr lang="en-US" sz="3200" dirty="0" smtClean="0"/>
              <a:t> + </a:t>
            </a:r>
            <a:r>
              <a:rPr lang="en-US" sz="3200" dirty="0" err="1" smtClean="0"/>
              <a:t>Cl</a:t>
            </a:r>
            <a:r>
              <a:rPr lang="en-US" sz="3200" baseline="30000" dirty="0" smtClean="0"/>
              <a:t>¯</a:t>
            </a:r>
            <a:r>
              <a:rPr lang="en-US" sz="3200" dirty="0" smtClean="0"/>
              <a:t> + H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O</a:t>
            </a:r>
          </a:p>
          <a:p>
            <a:pPr>
              <a:buNone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2) HC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O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 + </a:t>
            </a:r>
            <a:r>
              <a:rPr lang="en-US" sz="3200" dirty="0" err="1" smtClean="0"/>
              <a:t>NaOH</a:t>
            </a:r>
            <a:r>
              <a:rPr lang="en-US" sz="3200" dirty="0" smtClean="0"/>
              <a:t> --&gt; Na</a:t>
            </a:r>
            <a:r>
              <a:rPr lang="en-US" sz="3200" baseline="30000" dirty="0" smtClean="0"/>
              <a:t>+</a:t>
            </a:r>
            <a:r>
              <a:rPr lang="en-US" sz="3200" dirty="0" smtClean="0"/>
              <a:t> + C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O</a:t>
            </a:r>
            <a:r>
              <a:rPr lang="en-US" sz="3200" baseline="-25000" dirty="0" smtClean="0"/>
              <a:t>2</a:t>
            </a:r>
            <a:r>
              <a:rPr lang="en-US" sz="3200" baseline="30000" dirty="0" smtClean="0"/>
              <a:t>¯</a:t>
            </a:r>
            <a:r>
              <a:rPr lang="en-US" sz="3200" dirty="0" smtClean="0"/>
              <a:t> + H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O</a:t>
            </a:r>
          </a:p>
          <a:p>
            <a:pPr>
              <a:buNone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3) NH</a:t>
            </a:r>
            <a:r>
              <a:rPr lang="en-US" sz="3200" baseline="-25000" dirty="0" smtClean="0"/>
              <a:t>3 </a:t>
            </a:r>
            <a:r>
              <a:rPr lang="en-US" sz="3200" dirty="0" smtClean="0"/>
              <a:t>+ </a:t>
            </a:r>
            <a:r>
              <a:rPr lang="en-US" sz="3200" dirty="0" err="1" smtClean="0"/>
              <a:t>HCl</a:t>
            </a:r>
            <a:r>
              <a:rPr lang="en-US" sz="3200" dirty="0" smtClean="0"/>
              <a:t> --&gt; NH</a:t>
            </a:r>
            <a:r>
              <a:rPr lang="en-US" sz="3200" baseline="-25000" dirty="0" smtClean="0"/>
              <a:t>4</a:t>
            </a:r>
            <a:r>
              <a:rPr lang="en-US" sz="3200" baseline="30000" dirty="0" smtClean="0"/>
              <a:t>+</a:t>
            </a:r>
            <a:r>
              <a:rPr lang="en-US" sz="3200" dirty="0" smtClean="0"/>
              <a:t> + </a:t>
            </a:r>
            <a:r>
              <a:rPr lang="en-US" sz="3200" dirty="0" err="1" smtClean="0"/>
              <a:t>Cl</a:t>
            </a:r>
            <a:r>
              <a:rPr lang="en-US" sz="3200" baseline="30000" dirty="0" smtClean="0"/>
              <a:t>¯</a:t>
            </a:r>
          </a:p>
          <a:p>
            <a:pPr>
              <a:buNone/>
            </a:pPr>
            <a:r>
              <a:rPr lang="en-US" sz="3200" baseline="30000" dirty="0" smtClean="0"/>
              <a:t/>
            </a:r>
            <a:br>
              <a:rPr lang="en-US" sz="3200" baseline="30000" dirty="0" smtClean="0"/>
            </a:br>
            <a:r>
              <a:rPr lang="en-US" sz="3200" dirty="0" smtClean="0"/>
              <a:t>4) HC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O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 + NH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 --&gt; NH</a:t>
            </a:r>
            <a:r>
              <a:rPr lang="en-US" sz="3200" baseline="-25000" dirty="0" smtClean="0"/>
              <a:t>4</a:t>
            </a:r>
            <a:r>
              <a:rPr lang="en-US" sz="3200" baseline="30000" dirty="0" smtClean="0"/>
              <a:t>+</a:t>
            </a:r>
            <a:r>
              <a:rPr lang="en-US" sz="3200" dirty="0" smtClean="0"/>
              <a:t> + C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O</a:t>
            </a:r>
            <a:r>
              <a:rPr lang="en-US" sz="3200" baseline="-25000" dirty="0" smtClean="0"/>
              <a:t>2</a:t>
            </a:r>
            <a:r>
              <a:rPr lang="en-US" sz="3200" baseline="30000" dirty="0" smtClean="0"/>
              <a:t>¯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783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accent4"/>
                </a:solidFill>
              </a:rPr>
              <a:t>pH &amp; </a:t>
            </a:r>
            <a:r>
              <a:rPr lang="en-US" sz="4800" dirty="0" err="1" smtClean="0">
                <a:solidFill>
                  <a:schemeClr val="accent4"/>
                </a:solidFill>
              </a:rPr>
              <a:t>pOH</a:t>
            </a:r>
            <a:r>
              <a:rPr lang="en-US" sz="4800" dirty="0" smtClean="0">
                <a:solidFill>
                  <a:schemeClr val="accent4"/>
                </a:solidFill>
              </a:rPr>
              <a:t> </a:t>
            </a:r>
            <a:endParaRPr lang="en-US" sz="4800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 to the proton!!!!!!!!!!!!!!!!!!</a:t>
            </a:r>
          </a:p>
          <a:p>
            <a:endParaRPr lang="en-US" dirty="0" smtClean="0"/>
          </a:p>
          <a:p>
            <a:r>
              <a:rPr lang="en-US" dirty="0" smtClean="0"/>
              <a:t>A method of determining acid/base concentration is by the pH/</a:t>
            </a:r>
            <a:r>
              <a:rPr lang="en-US" dirty="0" err="1" smtClean="0"/>
              <a:t>pOH</a:t>
            </a:r>
            <a:r>
              <a:rPr lang="en-US" dirty="0" smtClean="0"/>
              <a:t> scale.</a:t>
            </a:r>
          </a:p>
          <a:p>
            <a:endParaRPr lang="en-US" dirty="0" smtClean="0"/>
          </a:p>
          <a:p>
            <a:r>
              <a:rPr lang="en-US" dirty="0" smtClean="0"/>
              <a:t>The scale goes 0-14 with 7 as a neutral point.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22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accent4"/>
                </a:solidFill>
              </a:rPr>
              <a:t>pH &amp; </a:t>
            </a:r>
            <a:r>
              <a:rPr lang="en-US" sz="4800" dirty="0" err="1" smtClean="0">
                <a:solidFill>
                  <a:schemeClr val="accent4"/>
                </a:solidFill>
              </a:rPr>
              <a:t>pOH</a:t>
            </a:r>
            <a:r>
              <a:rPr lang="en-US" sz="4800" dirty="0" smtClean="0">
                <a:solidFill>
                  <a:schemeClr val="accent4"/>
                </a:solidFill>
              </a:rPr>
              <a:t> 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Mathematically pH &amp; </a:t>
            </a:r>
            <a:r>
              <a:rPr lang="en-US" dirty="0" err="1" smtClean="0"/>
              <a:t>pOH</a:t>
            </a:r>
            <a:r>
              <a:rPr lang="en-US" dirty="0" smtClean="0"/>
              <a:t> are calculated by:</a:t>
            </a:r>
          </a:p>
          <a:p>
            <a:endParaRPr lang="en-US" dirty="0" smtClean="0"/>
          </a:p>
          <a:p>
            <a:pPr lvl="1">
              <a:buNone/>
            </a:pPr>
            <a:r>
              <a:rPr lang="en-US" dirty="0" smtClean="0"/>
              <a:t>	pH = - log [ H</a:t>
            </a:r>
            <a:r>
              <a:rPr lang="en-US" baseline="30000" dirty="0" smtClean="0"/>
              <a:t>+1</a:t>
            </a:r>
            <a:r>
              <a:rPr lang="en-US" dirty="0" smtClean="0"/>
              <a:t> ] </a:t>
            </a:r>
          </a:p>
          <a:p>
            <a:pPr lvl="2">
              <a:buNone/>
            </a:pPr>
            <a:r>
              <a:rPr lang="en-US" dirty="0" smtClean="0"/>
              <a:t>		the brackets [ ] mean concentration in moles per liter</a:t>
            </a:r>
          </a:p>
          <a:p>
            <a:pPr lvl="2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dirty="0" err="1" smtClean="0"/>
              <a:t>pOH</a:t>
            </a:r>
            <a:r>
              <a:rPr lang="en-US" dirty="0" smtClean="0"/>
              <a:t> = -log [ OH</a:t>
            </a:r>
            <a:r>
              <a:rPr lang="en-US" baseline="30000" dirty="0" smtClean="0"/>
              <a:t>-1</a:t>
            </a:r>
            <a:r>
              <a:rPr lang="en-US" dirty="0" smtClean="0"/>
              <a:t> ] </a:t>
            </a:r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dirty="0" smtClean="0"/>
              <a:t>	pH + </a:t>
            </a:r>
            <a:r>
              <a:rPr lang="en-US" dirty="0" err="1" smtClean="0"/>
              <a:t>pOH</a:t>
            </a:r>
            <a:r>
              <a:rPr lang="en-US" dirty="0" smtClean="0"/>
              <a:t> = 14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accent4"/>
                </a:solidFill>
              </a:rPr>
              <a:t>Ways to measure pH</a:t>
            </a:r>
            <a:endParaRPr lang="en-US" sz="4800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pH of a solution can be measured 2 easy ways:</a:t>
            </a:r>
          </a:p>
          <a:p>
            <a:pPr lvl="1"/>
            <a:r>
              <a:rPr lang="en-US" dirty="0" smtClean="0"/>
              <a:t>1. use of a pH meter	</a:t>
            </a:r>
          </a:p>
          <a:p>
            <a:pPr lvl="1"/>
            <a:r>
              <a:rPr lang="en-US" dirty="0" smtClean="0"/>
              <a:t>2. use of some compounds that change color in the presences of hydrogen ions. These are called acid/base indicators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accent4"/>
                </a:solidFill>
                <a:cs typeface="Times New Roman" pitchFamily="18" charset="0"/>
              </a:rPr>
              <a:t>Acid-Base Indicators</a:t>
            </a:r>
            <a:r>
              <a:rPr lang="en-US" sz="4800" dirty="0" smtClean="0">
                <a:solidFill>
                  <a:schemeClr val="accent4"/>
                </a:solidFill>
              </a:rPr>
              <a:t> </a:t>
            </a:r>
            <a:endParaRPr lang="en-US" sz="4800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90000"/>
              </a:lnSpc>
            </a:pPr>
            <a:r>
              <a:rPr lang="en-US" sz="2400" dirty="0" smtClean="0">
                <a:cs typeface="Times New Roman" pitchFamily="18" charset="0"/>
              </a:rPr>
              <a:t>An acid-base indicator is a weak acid or a weak base.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cs typeface="Times New Roman" pitchFamily="18" charset="0"/>
              </a:rPr>
              <a:t> The undissociated form of the indicator is a different color than the ionic form of the indicator.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cs typeface="Times New Roman" pitchFamily="18" charset="0"/>
              </a:rPr>
              <a:t> An indicator does not change from pure acid to pure alkaline at a specific hydrogen ion concentration, but rather, color change occurs over a range of hydrogen ion concentrations.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cs typeface="Times New Roman" pitchFamily="18" charset="0"/>
              </a:rPr>
              <a:t>This range is termed the color change interval.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cs typeface="Times New Roman" pitchFamily="18" charset="0"/>
              </a:rPr>
              <a:t> This range is expressed as a pH range. 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sz="4800" dirty="0" smtClean="0">
                <a:cs typeface="Times New Roman" pitchFamily="18" charset="0"/>
              </a:rPr>
              <a:t> </a:t>
            </a:r>
            <a:r>
              <a:rPr lang="en-US" sz="3200" dirty="0" smtClean="0">
                <a:cs typeface="Times New Roman" pitchFamily="18" charset="0"/>
              </a:rPr>
              <a:t>Several indicators are listed below with their pH range and color change.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endParaRPr lang="en-US" sz="3200" dirty="0" smtClean="0"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b="1" dirty="0" smtClean="0">
                <a:cs typeface="Times New Roman" pitchFamily="18" charset="0"/>
              </a:rPr>
              <a:t>Indicator		pH  Range		Acid color		Base color</a:t>
            </a:r>
            <a:r>
              <a:rPr lang="en-US" dirty="0" smtClean="0">
                <a:cs typeface="Times New Roman" pitchFamily="18" charset="0"/>
              </a:rPr>
              <a:t>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err="1" smtClean="0">
                <a:cs typeface="Times New Roman" pitchFamily="18" charset="0"/>
              </a:rPr>
              <a:t>Thymol</a:t>
            </a:r>
            <a:r>
              <a:rPr lang="en-US" dirty="0" smtClean="0">
                <a:cs typeface="Times New Roman" pitchFamily="18" charset="0"/>
              </a:rPr>
              <a:t> Blue	1.2 –2.8		red		yellow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smtClean="0">
                <a:cs typeface="Times New Roman" pitchFamily="18" charset="0"/>
              </a:rPr>
              <a:t>Methyl yellow	2.9 – 4.0		red		yellow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smtClean="0">
                <a:cs typeface="Times New Roman" pitchFamily="18" charset="0"/>
              </a:rPr>
              <a:t>Methyl orange	3.1 – 4.4		red		orange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err="1" smtClean="0">
                <a:cs typeface="Times New Roman" pitchFamily="18" charset="0"/>
              </a:rPr>
              <a:t>Bromophenol</a:t>
            </a:r>
            <a:r>
              <a:rPr lang="en-US" dirty="0" smtClean="0">
                <a:cs typeface="Times New Roman" pitchFamily="18" charset="0"/>
              </a:rPr>
              <a:t> blue	3.0 – 4.6		yellow		blue-violet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smtClean="0">
                <a:cs typeface="Times New Roman" pitchFamily="18" charset="0"/>
              </a:rPr>
              <a:t>Methyl red		4.4 – 6.2		red		yellow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err="1" smtClean="0">
                <a:cs typeface="Times New Roman" pitchFamily="18" charset="0"/>
              </a:rPr>
              <a:t>Bromophenol</a:t>
            </a:r>
            <a:r>
              <a:rPr lang="en-US" dirty="0" smtClean="0">
                <a:cs typeface="Times New Roman" pitchFamily="18" charset="0"/>
              </a:rPr>
              <a:t> blue	6.2 – 7.6		yellow		blue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smtClean="0">
                <a:cs typeface="Times New Roman" pitchFamily="18" charset="0"/>
              </a:rPr>
              <a:t>Phenol red		6.4 – 8.0		yellow		red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err="1" smtClean="0">
                <a:cs typeface="Times New Roman" pitchFamily="18" charset="0"/>
              </a:rPr>
              <a:t>Thymol</a:t>
            </a:r>
            <a:r>
              <a:rPr lang="en-US" dirty="0" smtClean="0">
                <a:cs typeface="Times New Roman" pitchFamily="18" charset="0"/>
              </a:rPr>
              <a:t> blue	8.0 – 9.6		yellow		blue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smtClean="0">
                <a:cs typeface="Times New Roman" pitchFamily="18" charset="0"/>
              </a:rPr>
              <a:t>Phenolphthalein	8.0 – 10.0		colorless		red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smtClean="0">
                <a:cs typeface="Times New Roman" pitchFamily="18" charset="0"/>
              </a:rPr>
              <a:t>Alizarin yellow	10.0 – 12.0		yellow		lilac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err="1" smtClean="0">
                <a:cs typeface="Times New Roman" pitchFamily="18" charset="0"/>
              </a:rPr>
              <a:t>Diazo</a:t>
            </a:r>
            <a:r>
              <a:rPr lang="en-US" dirty="0" smtClean="0">
                <a:cs typeface="Times New Roman" pitchFamily="18" charset="0"/>
              </a:rPr>
              <a:t> violet		10.1 – 12.0		yellow		violet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err="1" smtClean="0">
                <a:cs typeface="Times New Roman" pitchFamily="18" charset="0"/>
              </a:rPr>
              <a:t>Nitramine</a:t>
            </a:r>
            <a:r>
              <a:rPr lang="en-US" dirty="0" smtClean="0">
                <a:cs typeface="Times New Roman" pitchFamily="18" charset="0"/>
              </a:rPr>
              <a:t>		11.0 – 13.0		colorless		orange-brown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err="1" smtClean="0">
                <a:cs typeface="Times New Roman" pitchFamily="18" charset="0"/>
              </a:rPr>
              <a:t>Poirrier’s</a:t>
            </a:r>
            <a:r>
              <a:rPr lang="en-US" dirty="0" smtClean="0">
                <a:cs typeface="Times New Roman" pitchFamily="18" charset="0"/>
              </a:rPr>
              <a:t> blue	11.0 – 13.0		blue		violet-pink	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dirty="0" err="1" smtClean="0">
                <a:cs typeface="Times New Roman" pitchFamily="18" charset="0"/>
              </a:rPr>
              <a:t>Trinitrobenzoic</a:t>
            </a:r>
            <a:r>
              <a:rPr lang="en-US" dirty="0" smtClean="0">
                <a:cs typeface="Times New Roman" pitchFamily="18" charset="0"/>
              </a:rPr>
              <a:t> acid	12.0 – 13.4		colorless		orange-red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743200" y="2057400"/>
            <a:ext cx="42672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The END</a:t>
            </a:r>
            <a:endParaRPr 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Acids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three definitions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 marL="850392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traditional-a chemical compound that contains hydrogen and ionizes in aqueous solution to form hydrogen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ions</a:t>
            </a:r>
          </a:p>
          <a:p>
            <a:pPr marL="850392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50392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Brønsted- any ion or molecule that can donate a proton such as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water</a:t>
            </a:r>
          </a:p>
          <a:p>
            <a:pPr marL="850392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50392" lvl="1" indent="-457200">
              <a:lnSpc>
                <a:spcPct val="90000"/>
              </a:lnSpc>
              <a:buSzPct val="75000"/>
              <a:buFont typeface="+mj-lt"/>
              <a:buAutoNum type="arabicPeriod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Lewis- is an electron-pair acceptor which also includes compounds that do not contain hydrogen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14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Acids</a:t>
            </a:r>
            <a:endParaRPr lang="en-US" sz="60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Types of aqueous </a:t>
            </a:r>
            <a:r>
              <a:rPr lang="en-US" dirty="0" smtClean="0"/>
              <a:t>acids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when we have water involved and hydrogen ions produced, a new ion comes about. It is basically a hydrated hydrogen ion called an hydronium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ion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which looks like this: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000" y="3428999"/>
            <a:ext cx="2743200" cy="2200275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01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Acids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457200"/>
            <a:ext cx="7467600" cy="44196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Terms given to acids:</a:t>
            </a:r>
          </a:p>
          <a:p>
            <a:pPr lvl="1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strong acid refers to a compound that is an electrolyte and dissociates 100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</a:p>
          <a:p>
            <a:pPr lvl="1">
              <a:buSzPct val="75000"/>
            </a:pPr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>
              <a:buSzPct val="75000"/>
            </a:pP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monoprotic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acids can donate one proton</a:t>
            </a:r>
          </a:p>
          <a:p>
            <a:pPr lvl="3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nitric, </a:t>
            </a:r>
            <a:r>
              <a:rPr lang="en-US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perchloric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&amp;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hydrochloric</a:t>
            </a:r>
          </a:p>
          <a:p>
            <a:pPr lvl="3">
              <a:buSzPct val="75000"/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diprotic acid can donate 2 protons</a:t>
            </a:r>
          </a:p>
          <a:p>
            <a:pPr lvl="3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sulfuric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acid</a:t>
            </a:r>
          </a:p>
          <a:p>
            <a:pPr lvl="3">
              <a:buSzPct val="75000"/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>
              <a:buSzPct val="75000"/>
            </a:pPr>
            <a:r>
              <a:rPr lang="en-US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polyprotic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: any acid can donate more than one proton</a:t>
            </a:r>
          </a:p>
          <a:p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872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Acids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SzPct val="75000"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Weak acids are also weak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electrolytes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>
              <a:buSzPct val="75000"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examples: acetic (vinegar), phosphoric, carbonic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lvl="2">
              <a:buSzPct val="75000"/>
            </a:pP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buSzPct val="75000"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Organic acids are weak acids where most of the molecule is made of carbon &amp; hydrogen atoms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lvl="1">
              <a:buSzPct val="75000"/>
            </a:pP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2">
              <a:buSzPct val="75000"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functional group called a carboxyl Looks like this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endParaRPr lang="en-US" dirty="0" smtClean="0"/>
          </a:p>
          <a:p>
            <a:pPr lvl="2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0" y="3962400"/>
            <a:ext cx="2286000" cy="1832252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595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Acids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Names &amp; structures of common </a:t>
            </a:r>
            <a:r>
              <a:rPr lang="en-US" dirty="0" smtClean="0"/>
              <a:t>acids</a:t>
            </a:r>
          </a:p>
          <a:p>
            <a:endParaRPr lang="en-US" dirty="0"/>
          </a:p>
          <a:p>
            <a:pPr lvl="1">
              <a:buSzPct val="75000"/>
            </a:pPr>
            <a:r>
              <a:rPr lang="en-US" sz="2400" dirty="0"/>
              <a:t>Binary acids - made of two elements : hydrogen &amp; another element</a:t>
            </a:r>
          </a:p>
          <a:p>
            <a:pPr lvl="2">
              <a:buSzPct val="75000"/>
            </a:pPr>
            <a:r>
              <a:rPr lang="en-US" dirty="0"/>
              <a:t>all begin with </a:t>
            </a:r>
            <a:r>
              <a:rPr lang="en-US" b="1" i="1" dirty="0"/>
              <a:t>hydro-</a:t>
            </a:r>
            <a:endParaRPr lang="en-US" dirty="0"/>
          </a:p>
          <a:p>
            <a:pPr lvl="2">
              <a:buSzPct val="75000"/>
            </a:pPr>
            <a:r>
              <a:rPr lang="en-US" dirty="0"/>
              <a:t>name root of second element and add suffix </a:t>
            </a:r>
            <a:r>
              <a:rPr lang="en-US" b="1" i="1" dirty="0"/>
              <a:t>-</a:t>
            </a:r>
            <a:r>
              <a:rPr lang="en-US" b="1" i="1" dirty="0" err="1"/>
              <a:t>ic</a:t>
            </a:r>
            <a:endParaRPr lang="en-US" dirty="0"/>
          </a:p>
          <a:p>
            <a:pPr lvl="2">
              <a:buSzPct val="75000"/>
            </a:pPr>
            <a:r>
              <a:rPr lang="en-US" dirty="0"/>
              <a:t>example : </a:t>
            </a:r>
            <a:r>
              <a:rPr lang="en-US" dirty="0" err="1" smtClean="0"/>
              <a:t>HCl</a:t>
            </a:r>
            <a:r>
              <a:rPr lang="en-US" dirty="0" smtClean="0"/>
              <a:t>-hydrochloric</a:t>
            </a:r>
          </a:p>
          <a:p>
            <a:pPr lvl="2">
              <a:buSzPct val="75000"/>
            </a:pPr>
            <a:endParaRPr lang="en-US" dirty="0"/>
          </a:p>
          <a:p>
            <a:pPr lvl="1">
              <a:buSzPct val="75000"/>
            </a:pPr>
            <a:r>
              <a:rPr lang="en-US" sz="2400" dirty="0" err="1"/>
              <a:t>Oxyacids</a:t>
            </a:r>
            <a:r>
              <a:rPr lang="en-US" sz="2400" dirty="0"/>
              <a:t>- hydrogen, oxygen &amp; a third element</a:t>
            </a:r>
          </a:p>
          <a:p>
            <a:pPr lvl="2">
              <a:buSzPct val="75000"/>
            </a:pPr>
            <a:r>
              <a:rPr lang="en-US" dirty="0"/>
              <a:t>named by adding prefix &amp; suffix to root of third element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12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chemeClr val="accent4">
                    <a:lumMod val="75000"/>
                  </a:schemeClr>
                </a:solidFill>
              </a:rPr>
              <a:t>Acids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of the </a:t>
            </a:r>
            <a:r>
              <a:rPr lang="en-US" dirty="0" err="1"/>
              <a:t>oxyacids</a:t>
            </a:r>
            <a:r>
              <a:rPr lang="en-US" dirty="0"/>
              <a:t> have differing amounts of oxygen.</a:t>
            </a:r>
          </a:p>
          <a:p>
            <a:r>
              <a:rPr lang="en-US" dirty="0"/>
              <a:t>they are differentiated by prefixes &amp; suffixes:</a:t>
            </a:r>
          </a:p>
          <a:p>
            <a:pPr lvl="1">
              <a:buSzPct val="75000"/>
            </a:pPr>
            <a:r>
              <a:rPr lang="en-US" sz="2400" dirty="0"/>
              <a:t>examples:</a:t>
            </a:r>
          </a:p>
          <a:p>
            <a:pPr lvl="2">
              <a:buSzPct val="75000"/>
            </a:pPr>
            <a:r>
              <a:rPr lang="en-US" sz="2000" dirty="0" err="1"/>
              <a:t>HClO</a:t>
            </a:r>
            <a:r>
              <a:rPr lang="en-US" sz="2000" dirty="0"/>
              <a:t>   </a:t>
            </a:r>
            <a:r>
              <a:rPr lang="en-US" sz="2000" b="1" dirty="0" err="1"/>
              <a:t>hypo</a:t>
            </a:r>
            <a:r>
              <a:rPr lang="en-US" sz="2000" dirty="0" err="1"/>
              <a:t>chlor</a:t>
            </a:r>
            <a:r>
              <a:rPr lang="en-US" sz="2000" b="1" dirty="0" err="1"/>
              <a:t>ous</a:t>
            </a:r>
            <a:endParaRPr lang="en-US" sz="2000" dirty="0"/>
          </a:p>
          <a:p>
            <a:pPr lvl="2">
              <a:buSzPct val="75000"/>
            </a:pPr>
            <a:r>
              <a:rPr lang="en-US" sz="2000" dirty="0"/>
              <a:t>HClO</a:t>
            </a:r>
            <a:r>
              <a:rPr lang="en-US" sz="2000" baseline="-25000" dirty="0"/>
              <a:t>2</a:t>
            </a:r>
            <a:r>
              <a:rPr lang="en-US" sz="2000" dirty="0"/>
              <a:t>  </a:t>
            </a:r>
            <a:r>
              <a:rPr lang="en-US" sz="2000" dirty="0" err="1"/>
              <a:t>chlor</a:t>
            </a:r>
            <a:r>
              <a:rPr lang="en-US" sz="2000" b="1" dirty="0" err="1"/>
              <a:t>ous</a:t>
            </a:r>
            <a:endParaRPr lang="en-US" sz="2000" dirty="0"/>
          </a:p>
          <a:p>
            <a:pPr lvl="2">
              <a:buSzPct val="75000"/>
            </a:pPr>
            <a:r>
              <a:rPr lang="en-US" sz="2000" dirty="0"/>
              <a:t>HClO</a:t>
            </a:r>
            <a:r>
              <a:rPr lang="en-US" sz="2000" baseline="-25000" dirty="0"/>
              <a:t>3</a:t>
            </a:r>
            <a:r>
              <a:rPr lang="en-US" sz="2000" dirty="0"/>
              <a:t>  chlor</a:t>
            </a:r>
            <a:r>
              <a:rPr lang="en-US" sz="2000" b="1" dirty="0"/>
              <a:t>ic</a:t>
            </a:r>
            <a:endParaRPr lang="en-US" sz="2000" dirty="0"/>
          </a:p>
          <a:p>
            <a:pPr lvl="2">
              <a:buSzPct val="75000"/>
            </a:pPr>
            <a:r>
              <a:rPr lang="en-US" sz="2000" dirty="0"/>
              <a:t>HClO</a:t>
            </a:r>
            <a:r>
              <a:rPr lang="en-US" sz="2000" baseline="-25000" dirty="0"/>
              <a:t>4</a:t>
            </a:r>
            <a:r>
              <a:rPr lang="en-US" sz="2000" dirty="0"/>
              <a:t>  </a:t>
            </a:r>
            <a:r>
              <a:rPr lang="en-US" sz="2000" b="1" dirty="0" err="1"/>
              <a:t>per</a:t>
            </a:r>
            <a:r>
              <a:rPr lang="en-US" sz="2000" dirty="0" err="1"/>
              <a:t>chlor</a:t>
            </a:r>
            <a:r>
              <a:rPr lang="en-US" sz="2000" b="1" dirty="0" err="1"/>
              <a:t>ic</a:t>
            </a:r>
            <a:endParaRPr lang="en-US" sz="2000" b="1" dirty="0"/>
          </a:p>
          <a:p>
            <a:pPr lvl="2">
              <a:buSzPct val="75000"/>
            </a:pPr>
            <a:r>
              <a:rPr lang="en-US" sz="2000" dirty="0"/>
              <a:t>HNO</a:t>
            </a:r>
            <a:r>
              <a:rPr lang="en-US" sz="2000" baseline="-25000" dirty="0"/>
              <a:t>3</a:t>
            </a:r>
            <a:r>
              <a:rPr lang="en-US" sz="2000" dirty="0"/>
              <a:t>   nitr</a:t>
            </a:r>
            <a:r>
              <a:rPr lang="en-US" sz="2000" b="1" dirty="0"/>
              <a:t>ic</a:t>
            </a:r>
          </a:p>
          <a:p>
            <a:pPr lvl="2">
              <a:buSzPct val="75000"/>
            </a:pPr>
            <a:r>
              <a:rPr lang="en-US" sz="2000" dirty="0"/>
              <a:t>HNO</a:t>
            </a:r>
            <a:r>
              <a:rPr lang="en-US" sz="2000" baseline="-25000" dirty="0"/>
              <a:t>2    </a:t>
            </a:r>
            <a:r>
              <a:rPr lang="en-US" sz="2000" dirty="0"/>
              <a:t>nitr</a:t>
            </a:r>
            <a:r>
              <a:rPr lang="en-US" sz="2000" b="1" dirty="0"/>
              <a:t>ous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343BF5-9B71-4508-A9BB-736D1BADBE9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368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TC101859868[[fn=Thermal]]</Template>
  <TotalTime>1424</TotalTime>
  <Words>1463</Words>
  <Application>Microsoft Office PowerPoint</Application>
  <PresentationFormat>On-screen Show (4:3)</PresentationFormat>
  <Paragraphs>358</Paragraphs>
  <Slides>36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Thermal</vt:lpstr>
      <vt:lpstr>Equation</vt:lpstr>
      <vt:lpstr>Chemistry I</vt:lpstr>
      <vt:lpstr> Introduction</vt:lpstr>
      <vt:lpstr>Acids</vt:lpstr>
      <vt:lpstr>Acids</vt:lpstr>
      <vt:lpstr>Acids</vt:lpstr>
      <vt:lpstr>Acids</vt:lpstr>
      <vt:lpstr>Acids</vt:lpstr>
      <vt:lpstr>Acids</vt:lpstr>
      <vt:lpstr>Acids</vt:lpstr>
      <vt:lpstr>Slide 10</vt:lpstr>
      <vt:lpstr>Slide 11</vt:lpstr>
      <vt:lpstr>Slide 12</vt:lpstr>
      <vt:lpstr>Slide 13</vt:lpstr>
      <vt:lpstr>Acid Anhydrides</vt:lpstr>
      <vt:lpstr>Acid Decomposition</vt:lpstr>
      <vt:lpstr>Bases</vt:lpstr>
      <vt:lpstr>Bases</vt:lpstr>
      <vt:lpstr>Bases</vt:lpstr>
      <vt:lpstr>Strong Bases</vt:lpstr>
      <vt:lpstr>Strong Bases</vt:lpstr>
      <vt:lpstr>Weak Bases</vt:lpstr>
      <vt:lpstr>Basic Anhydrides</vt:lpstr>
      <vt:lpstr>Expanding the definitions</vt:lpstr>
      <vt:lpstr>Expanding the definitions</vt:lpstr>
      <vt:lpstr>Conjugate acid/base pair examples</vt:lpstr>
      <vt:lpstr>Lewis Acids &amp; Bases</vt:lpstr>
      <vt:lpstr>Neutralization Reactions</vt:lpstr>
      <vt:lpstr>reverse of the neutralization</vt:lpstr>
      <vt:lpstr>Salts</vt:lpstr>
      <vt:lpstr>Example reactions of each are</vt:lpstr>
      <vt:lpstr>pH &amp; pOH </vt:lpstr>
      <vt:lpstr>pH &amp; pOH </vt:lpstr>
      <vt:lpstr>Ways to measure pH</vt:lpstr>
      <vt:lpstr>Acid-Base Indicators </vt:lpstr>
      <vt:lpstr>Slide 35</vt:lpstr>
      <vt:lpstr>Slide 36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Chemistry I</dc:title>
  <dc:creator>John</dc:creator>
  <cp:lastModifiedBy>manley</cp:lastModifiedBy>
  <cp:revision>65</cp:revision>
  <dcterms:created xsi:type="dcterms:W3CDTF">2012-03-29T14:27:43Z</dcterms:created>
  <dcterms:modified xsi:type="dcterms:W3CDTF">2012-04-30T13:01:36Z</dcterms:modified>
</cp:coreProperties>
</file>